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859" r:id="rId2"/>
    <p:sldId id="931" r:id="rId3"/>
    <p:sldId id="906" r:id="rId4"/>
    <p:sldId id="910" r:id="rId5"/>
    <p:sldId id="911" r:id="rId6"/>
    <p:sldId id="912" r:id="rId7"/>
    <p:sldId id="913" r:id="rId8"/>
    <p:sldId id="934" r:id="rId9"/>
    <p:sldId id="914" r:id="rId10"/>
    <p:sldId id="916" r:id="rId11"/>
    <p:sldId id="917" r:id="rId12"/>
    <p:sldId id="918" r:id="rId13"/>
    <p:sldId id="919" r:id="rId14"/>
    <p:sldId id="920" r:id="rId15"/>
    <p:sldId id="921" r:id="rId16"/>
    <p:sldId id="922" r:id="rId1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08" d="100"/>
          <a:sy n="108" d="100"/>
        </p:scale>
        <p:origin x="13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pPr>
                <a:defRPr/>
              </a:pPr>
              <a:t>2024/12/15</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3138"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5" name="文本框 4"/>
          <p:cNvSpPr txBox="1"/>
          <p:nvPr userDrawn="1"/>
        </p:nvSpPr>
        <p:spPr>
          <a:xfrm>
            <a:off x="6023198" y="26126"/>
            <a:ext cx="6020757" cy="400110"/>
          </a:xfrm>
          <a:prstGeom prst="rect">
            <a:avLst/>
          </a:prstGeom>
          <a:noFill/>
        </p:spPr>
        <p:txBody>
          <a:bodyPr wrap="square" rtlCol="0">
            <a:spAutoFit/>
          </a:bodyPr>
          <a:lstStyle/>
          <a:p>
            <a:pPr algn="ct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课时训练  历史  九年级下  </a:t>
            </a:r>
            <a:r>
              <a:rPr lang="en-US" altLang="zh-CN" sz="2000" dirty="0" smtClean="0">
                <a:solidFill>
                  <a:prstClr val="black"/>
                </a:solidFill>
                <a:latin typeface="+mj-lt"/>
                <a:ea typeface="楷体" panose="02010609060101010101" pitchFamily="49" charset="-122"/>
              </a:rPr>
              <a:t>RMJY</a:t>
            </a:r>
            <a:endParaRPr lang="zh-CN" altLang="en-US" sz="2000" dirty="0">
              <a:solidFill>
                <a:prstClr val="black"/>
              </a:solidFill>
              <a:latin typeface="+mj-lt"/>
              <a:ea typeface="楷体" panose="02010609060101010101" pitchFamily="49" charset="-122"/>
            </a:endParaRPr>
          </a:p>
        </p:txBody>
      </p:sp>
    </p:spTree>
    <p:extLst>
      <p:ext uri="{BB962C8B-B14F-4D97-AF65-F5344CB8AC3E}">
        <p14:creationId xmlns:p14="http://schemas.microsoft.com/office/powerpoint/2010/main" val="4218949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pPr>
                <a:defRPr/>
              </a:pPr>
              <a:t>2024/12/15</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1928198"/>
            <a:ext cx="12192000" cy="1140762"/>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5200">
                <a:solidFill>
                  <a:srgbClr val="70AD47">
                    <a:lumMod val="75000"/>
                  </a:srgbClr>
                </a:solidFill>
                <a:ea typeface="楷体" panose="02010609060101010101" pitchFamily="49" charset="-122"/>
                <a:cs typeface="Times New Roman" panose="02020603050405020304" pitchFamily="18" charset="0"/>
              </a:rPr>
              <a:t>第五单元 </a:t>
            </a:r>
            <a:r>
              <a:rPr lang="zh-CN" altLang="en-US" sz="5200" smtClean="0">
                <a:solidFill>
                  <a:srgbClr val="70AD47">
                    <a:lumMod val="75000"/>
                  </a:srgbClr>
                </a:solidFill>
                <a:ea typeface="楷体" panose="02010609060101010101" pitchFamily="49" charset="-122"/>
                <a:cs typeface="Times New Roman" panose="02020603050405020304" pitchFamily="18" charset="0"/>
              </a:rPr>
              <a:t> 二</a:t>
            </a:r>
            <a:r>
              <a:rPr lang="zh-CN" altLang="en-US" sz="5200">
                <a:solidFill>
                  <a:srgbClr val="70AD47">
                    <a:lumMod val="75000"/>
                  </a:srgbClr>
                </a:solidFill>
                <a:ea typeface="楷体" panose="02010609060101010101" pitchFamily="49" charset="-122"/>
                <a:cs typeface="Times New Roman" panose="02020603050405020304" pitchFamily="18" charset="0"/>
              </a:rPr>
              <a:t>战后的世界变化</a:t>
            </a:r>
            <a:endParaRPr lang="zh-CN" altLang="en-US" sz="5200" dirty="0">
              <a:solidFill>
                <a:srgbClr val="70AD47">
                  <a:lumMod val="75000"/>
                </a:srgbClr>
              </a:solidFill>
              <a:ea typeface="楷体" panose="02010609060101010101" pitchFamily="49" charset="-122"/>
              <a:cs typeface="Times New Roman" panose="02020603050405020304" pitchFamily="18" charset="0"/>
            </a:endParaRPr>
          </a:p>
        </p:txBody>
      </p:sp>
      <p:sp>
        <p:nvSpPr>
          <p:cNvPr id="6" name="文本框 5"/>
          <p:cNvSpPr txBox="1"/>
          <p:nvPr/>
        </p:nvSpPr>
        <p:spPr>
          <a:xfrm>
            <a:off x="0" y="3212976"/>
            <a:ext cx="12192000" cy="898836"/>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4000">
                <a:solidFill>
                  <a:prstClr val="black"/>
                </a:solidFill>
                <a:cs typeface="Times New Roman" panose="02020603050405020304" pitchFamily="18" charset="0"/>
              </a:rPr>
              <a:t>第五</a:t>
            </a:r>
            <a:r>
              <a:rPr lang="zh-CN" altLang="en-US" sz="4000" smtClean="0">
                <a:solidFill>
                  <a:prstClr val="black"/>
                </a:solidFill>
                <a:cs typeface="Times New Roman" panose="02020603050405020304" pitchFamily="18" charset="0"/>
              </a:rPr>
              <a:t>单元  总结</a:t>
            </a:r>
            <a:r>
              <a:rPr lang="zh-CN" altLang="en-US" sz="4000">
                <a:solidFill>
                  <a:prstClr val="black"/>
                </a:solidFill>
                <a:cs typeface="Times New Roman" panose="02020603050405020304" pitchFamily="18" charset="0"/>
              </a:rPr>
              <a:t>与提升</a:t>
            </a:r>
            <a:endParaRPr lang="zh-CN" altLang="en-US" sz="4000" dirty="0">
              <a:solidFill>
                <a:prstClr val="black"/>
              </a:solidFill>
              <a:cs typeface="Times New Roman" panose="02020603050405020304" pitchFamily="18" charset="0"/>
            </a:endParaRPr>
          </a:p>
        </p:txBody>
      </p:sp>
    </p:spTree>
    <p:extLst>
      <p:ext uri="{BB962C8B-B14F-4D97-AF65-F5344CB8AC3E}">
        <p14:creationId xmlns:p14="http://schemas.microsoft.com/office/powerpoint/2010/main" val="2174562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德阳中考</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1991</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年美国经济走出谷底之后，持续繁荣了</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年。其中</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1993</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年增长了</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1994</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年增长了</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％。这一时期美国经济持续繁荣的主要原因是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新经济</a:t>
            </a:r>
            <a:r>
              <a:rPr lang="en-US" altLang="zh-CN"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的推动</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马歇尔计划的援助</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欧共体的成立</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罗斯福新政的实施</a:t>
            </a:r>
            <a:endParaRPr lang="zh-CN" altLang="en-US"/>
          </a:p>
        </p:txBody>
      </p:sp>
      <p:sp>
        <p:nvSpPr>
          <p:cNvPr id="4" name="矩形 3"/>
          <p:cNvSpPr/>
          <p:nvPr/>
        </p:nvSpPr>
        <p:spPr>
          <a:xfrm>
            <a:off x="9695606" y="1412776"/>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Tree>
    <p:extLst>
      <p:ext uri="{BB962C8B-B14F-4D97-AF65-F5344CB8AC3E}">
        <p14:creationId xmlns:p14="http://schemas.microsoft.com/office/powerpoint/2010/main" val="2692930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南通中考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年代以后，欧盟国家的信息化水平较高。新加坡、韩国等也起步较早，制定了自己的信息化方案。中国、印度等发展中国家也在积极建设信息高速公路。材料反映</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近代自然科学得到广泛运用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苏联模式的推广</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发展中国家登上了国际舞台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新经济</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扩展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286894" y="1988840"/>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591353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扬州中考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1969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年，联邦德国政府扩大医疗保险和事故保险的范围，提高养老金、失业津贴和失业救济额的标准。由此可知，当时该国</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社会矛盾已经彻底消除</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国际地位得到显著提升</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社会保障制度逐步完善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国家性质出现重大</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变化</a:t>
            </a:r>
            <a:endParaRPr lang="zh-CN" altLang="en-US"/>
          </a:p>
        </p:txBody>
      </p:sp>
      <p:sp>
        <p:nvSpPr>
          <p:cNvPr id="3" name="矩形 2"/>
          <p:cNvSpPr/>
          <p:nvPr/>
        </p:nvSpPr>
        <p:spPr>
          <a:xfrm>
            <a:off x="8183438" y="1412776"/>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Tree>
    <p:extLst>
      <p:ext uri="{BB962C8B-B14F-4D97-AF65-F5344CB8AC3E}">
        <p14:creationId xmlns:p14="http://schemas.microsoft.com/office/powerpoint/2010/main" val="2158737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46331"/>
          </a:xfrm>
        </p:spPr>
        <p:txBody>
          <a:bodyPr/>
          <a:lstStyle/>
          <a:p>
            <a:pPr hangingPunct="0">
              <a:spcAft>
                <a:spcPts val="0"/>
              </a:spcAft>
            </a:pPr>
            <a:r>
              <a:rPr lang="en-US"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苏联</a:t>
            </a:r>
            <a:r>
              <a:rPr lang="en-US" altLang="zh-CN">
                <a:solidFill>
                  <a:srgbClr val="00B0F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俄</a:t>
            </a:r>
            <a:r>
              <a:rPr lang="en-US" altLang="zh-CN">
                <a:solidFill>
                  <a:srgbClr val="00B0F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社会主义建设道路的</a:t>
            </a:r>
            <a:r>
              <a:rPr lang="zh-CN"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探索</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考点3.EPS" descr="id:2147491945;FounderCES"/>
          <p:cNvPicPr/>
          <p:nvPr/>
        </p:nvPicPr>
        <p:blipFill>
          <a:blip r:embed="rId2"/>
          <a:stretch>
            <a:fillRect/>
          </a:stretch>
        </p:blipFill>
        <p:spPr>
          <a:xfrm>
            <a:off x="550590" y="857512"/>
            <a:ext cx="1241425" cy="423545"/>
          </a:xfrm>
          <a:prstGeom prst="rect">
            <a:avLst/>
          </a:prstGeom>
        </p:spPr>
      </p:pic>
      <p:pic>
        <p:nvPicPr>
          <p:cNvPr id="5" name="ds39a.jpg" descr="id:2147491952;FounderCES"/>
          <p:cNvPicPr/>
          <p:nvPr/>
        </p:nvPicPr>
        <p:blipFill>
          <a:blip r:embed="rId3"/>
          <a:stretch>
            <a:fillRect/>
          </a:stretch>
        </p:blipFill>
        <p:spPr>
          <a:xfrm>
            <a:off x="1054646" y="1628800"/>
            <a:ext cx="9604375" cy="4274820"/>
          </a:xfrm>
          <a:prstGeom prst="rect">
            <a:avLst/>
          </a:prstGeom>
        </p:spPr>
      </p:pic>
    </p:spTree>
    <p:extLst>
      <p:ext uri="{BB962C8B-B14F-4D97-AF65-F5344CB8AC3E}">
        <p14:creationId xmlns:p14="http://schemas.microsoft.com/office/powerpoint/2010/main" val="38721573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济宁中考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1921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月，苏俄决定允许公民租借部分中小工厂、商店经营，但所有权仍属于苏维埃。苏俄出台该举措的直接目的是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恢复发展生产</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发展资本主义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废除新经济政策</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解决计划经济</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弊端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535366" y="1412776"/>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Tree>
    <p:extLst>
      <p:ext uri="{BB962C8B-B14F-4D97-AF65-F5344CB8AC3E}">
        <p14:creationId xmlns:p14="http://schemas.microsoft.com/office/powerpoint/2010/main" val="3236624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镇江中考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年代，西方人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起初怀疑苏联为新社会制定的计划，许多人都认为它们一定会失败。随着一系列五年计划的展开，怀疑为真正的兴趣所代替。</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西方人感兴趣主要是因为苏联</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新经济政策缓解了社会危机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人民物质生活水平极大提高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独特模式推动工业化的实现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赫鲁晓夫改革取得巨大</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成效</a:t>
            </a:r>
            <a:endParaRPr lang="zh-CN" altLang="en-US"/>
          </a:p>
        </p:txBody>
      </p:sp>
      <p:sp>
        <p:nvSpPr>
          <p:cNvPr id="3" name="矩形 2"/>
          <p:cNvSpPr/>
          <p:nvPr/>
        </p:nvSpPr>
        <p:spPr>
          <a:xfrm>
            <a:off x="5417324" y="1980214"/>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Tree>
    <p:extLst>
      <p:ext uri="{BB962C8B-B14F-4D97-AF65-F5344CB8AC3E}">
        <p14:creationId xmlns:p14="http://schemas.microsoft.com/office/powerpoint/2010/main" val="3256021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宿迁中考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据统计，苏联在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年的机器进口只相当于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年起就不再从国外进口锅炉、发电机、化工设备等。这种变化表明</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新经济政策效果明显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苏联的五年计划成效显著</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农奴制改革弊端丛生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经济大危机阻碍苏联</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297548" y="1430028"/>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3720366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262558" y="1052736"/>
            <a:ext cx="11681993" cy="2088232"/>
          </a:xfrm>
          <a:prstGeom prst="rect">
            <a:avLst/>
          </a:prstGeom>
        </p:spPr>
      </p:pic>
    </p:spTree>
    <p:extLst>
      <p:ext uri="{BB962C8B-B14F-4D97-AF65-F5344CB8AC3E}">
        <p14:creationId xmlns:p14="http://schemas.microsoft.com/office/powerpoint/2010/main" val="22410367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406574" y="764704"/>
            <a:ext cx="11521280" cy="467079"/>
          </a:xfrm>
          <a:prstGeom prst="rect">
            <a:avLst/>
          </a:prstGeom>
        </p:spPr>
      </p:pic>
      <p:pic>
        <p:nvPicPr>
          <p:cNvPr id="4" name="图片 3"/>
          <p:cNvPicPr>
            <a:picLocks noChangeAspect="1"/>
          </p:cNvPicPr>
          <p:nvPr/>
        </p:nvPicPr>
        <p:blipFill>
          <a:blip r:embed="rId3"/>
          <a:stretch>
            <a:fillRect/>
          </a:stretch>
        </p:blipFill>
        <p:spPr>
          <a:xfrm>
            <a:off x="3535015" y="1412776"/>
            <a:ext cx="5264398" cy="5085184"/>
          </a:xfrm>
          <a:prstGeom prst="rect">
            <a:avLst/>
          </a:prstGeom>
        </p:spPr>
      </p:pic>
    </p:spTree>
    <p:extLst>
      <p:ext uri="{BB962C8B-B14F-4D97-AF65-F5344CB8AC3E}">
        <p14:creationId xmlns:p14="http://schemas.microsoft.com/office/powerpoint/2010/main" val="26708328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冷战</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的表现和</a:t>
            </a:r>
            <a:r>
              <a:rPr lang="zh-CN"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影响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考点1.EPS" descr="id:2147491887;FounderCES"/>
          <p:cNvPicPr/>
          <p:nvPr/>
        </p:nvPicPr>
        <p:blipFill>
          <a:blip r:embed="rId2"/>
          <a:stretch>
            <a:fillRect/>
          </a:stretch>
        </p:blipFill>
        <p:spPr>
          <a:xfrm>
            <a:off x="478582" y="870004"/>
            <a:ext cx="1177290" cy="438785"/>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1593169977"/>
              </p:ext>
            </p:extLst>
          </p:nvPr>
        </p:nvGraphicFramePr>
        <p:xfrm>
          <a:off x="432862" y="1451114"/>
          <a:ext cx="11350976" cy="4846249"/>
        </p:xfrm>
        <a:graphic>
          <a:graphicData uri="http://schemas.openxmlformats.org/drawingml/2006/table">
            <a:tbl>
              <a:tblPr firstRow="1" firstCol="1" bandRow="1"/>
              <a:tblGrid>
                <a:gridCol w="5244151">
                  <a:extLst>
                    <a:ext uri="{9D8B030D-6E8A-4147-A177-3AD203B41FA5}">
                      <a16:colId xmlns:a16="http://schemas.microsoft.com/office/drawing/2014/main" val="4059530918"/>
                    </a:ext>
                  </a:extLst>
                </a:gridCol>
                <a:gridCol w="6106825">
                  <a:extLst>
                    <a:ext uri="{9D8B030D-6E8A-4147-A177-3AD203B41FA5}">
                      <a16:colId xmlns:a16="http://schemas.microsoft.com/office/drawing/2014/main" val="2414123072"/>
                    </a:ext>
                  </a:extLst>
                </a:gridCol>
              </a:tblGrid>
              <a:tr h="502885">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影响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98575791"/>
                  </a:ext>
                </a:extLst>
              </a:tr>
              <a:tr h="502885">
                <a:tc>
                  <a:txBody>
                    <a:bodyPr/>
                    <a:lstStyle/>
                    <a:p>
                      <a:pP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1947</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杜鲁门主义出台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美、苏战时同盟关系正式破裂</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冷战开始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44688314"/>
                  </a:ext>
                </a:extLst>
              </a:tr>
              <a:tr h="1005769">
                <a:tc>
                  <a:txBody>
                    <a:bodyPr/>
                    <a:lstStyle/>
                    <a:p>
                      <a:pP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1947</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马歇尔计划提出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促进了西欧经济的恢复和发展</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稳定了西欧各国的政局</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03670595"/>
                  </a:ext>
                </a:extLst>
              </a:tr>
              <a:tr h="1005769">
                <a:tc>
                  <a:txBody>
                    <a:bodyPr/>
                    <a:lstStyle/>
                    <a:p>
                      <a:pP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1949</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月</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联邦德国成立</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月</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民主德国成立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德国分裂</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欧洲冷战对峙的局面基本形成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63944211"/>
                  </a:ext>
                </a:extLst>
              </a:tr>
              <a:tr h="1005769">
                <a:tc>
                  <a:txBody>
                    <a:bodyPr/>
                    <a:lstStyle/>
                    <a:p>
                      <a:pP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1949</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北大西洋公约组织成立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美、苏双方以冷战形式的军事对抗正式开始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28165899"/>
                  </a:ext>
                </a:extLst>
              </a:tr>
              <a:tr h="502885">
                <a:tc>
                  <a:txBody>
                    <a:bodyPr/>
                    <a:lstStyle/>
                    <a:p>
                      <a:pP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1955</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华沙条约组织成立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两大集团全面冷战对峙</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两极格局形成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29872556"/>
                  </a:ext>
                </a:extLst>
              </a:tr>
            </a:tbl>
          </a:graphicData>
        </a:graphic>
      </p:graphicFrame>
    </p:spTree>
    <p:extLst>
      <p:ext uri="{BB962C8B-B14F-4D97-AF65-F5344CB8AC3E}">
        <p14:creationId xmlns:p14="http://schemas.microsoft.com/office/powerpoint/2010/main" val="20345913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9956"/>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牡丹江中考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年，美国总统杜鲁门公开宣称：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这意味着，我们拥有这样</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强大</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的力量，就得挑起领导</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的担子并承担责任。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为实现这一目的，美国</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推行冷战政策</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实行社会保障制度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建立华约组织</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遏制民族解放运动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sp>
        <p:nvSpPr>
          <p:cNvPr id="3" name="矩形 2"/>
          <p:cNvSpPr/>
          <p:nvPr/>
        </p:nvSpPr>
        <p:spPr>
          <a:xfrm>
            <a:off x="838622" y="1980635"/>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Tree>
    <p:extLst>
      <p:ext uri="{BB962C8B-B14F-4D97-AF65-F5344CB8AC3E}">
        <p14:creationId xmlns:p14="http://schemas.microsoft.com/office/powerpoint/2010/main" val="2563333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河北中考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月，马歇尔就欧洲复兴计划宣称，只要欧洲国家走经济合作</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之路，美国就准备为它们提供援助，这一计划为欧洲各国的彼此接近与相互合作注入了积极的推动力。</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1948</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月，西欧国家成立了欧洲经济合作组织，这个以政府间模式运作的常设经济合作机构负责管理来自美国的援助。可见，马歇尔计划的实施</a:t>
            </a:r>
            <a:r>
              <a:rPr lang="en-US" altLang="zh-CN" spc="-1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密切了美、苏战时同盟关系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推动了欧洲国家的经济合作</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使社会保障制度进一步发展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得益于世界贸易组织的</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173784" y="2513059"/>
            <a:ext cx="377026" cy="461665"/>
          </a:xfrm>
          <a:prstGeom prst="rect">
            <a:avLst/>
          </a:prstGeom>
        </p:spPr>
        <p:txBody>
          <a:bodyPr wrap="none">
            <a:spAutoFit/>
          </a:bodyPr>
          <a:lstStyle/>
          <a:p>
            <a:r>
              <a:rPr lang="en-US" altLang="zh-CN" sz="2400" spc="-100">
                <a:cs typeface="Times New Roman" panose="02020603050405020304" pitchFamily="18" charset="0"/>
              </a:rPr>
              <a:t>B</a:t>
            </a:r>
            <a:endParaRPr lang="zh-CN" altLang="en-US"/>
          </a:p>
        </p:txBody>
      </p:sp>
    </p:spTree>
    <p:extLst>
      <p:ext uri="{BB962C8B-B14F-4D97-AF65-F5344CB8AC3E}">
        <p14:creationId xmlns:p14="http://schemas.microsoft.com/office/powerpoint/2010/main" val="355601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南通中考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有学者认为，美苏冷战局面的形成在于双方误解了对方外交政策的目标。国际局势的两极对立与国内的压力，使美苏之间的误解不断加深，并进一步导致了两国的过度反应。以下最能说明该观点的是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雅尔塔会议的召开</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北约与华约的建立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欧洲共同体的成立</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戈尔巴乔夫的</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959302" y="1946448"/>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1601563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第二次世界大战</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后资本主义的新变化</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考点2.EPS" descr="id:2147491916;FounderCES"/>
          <p:cNvPicPr/>
          <p:nvPr/>
        </p:nvPicPr>
        <p:blipFill>
          <a:blip r:embed="rId2"/>
          <a:stretch>
            <a:fillRect/>
          </a:stretch>
        </p:blipFill>
        <p:spPr>
          <a:xfrm>
            <a:off x="478582" y="845215"/>
            <a:ext cx="1278255" cy="423545"/>
          </a:xfrm>
          <a:prstGeom prst="rect">
            <a:avLst/>
          </a:prstGeom>
        </p:spPr>
      </p:pic>
      <p:graphicFrame>
        <p:nvGraphicFramePr>
          <p:cNvPr id="4" name="表格 3"/>
          <p:cNvGraphicFramePr>
            <a:graphicFrameLocks noGrp="1"/>
          </p:cNvGraphicFramePr>
          <p:nvPr/>
        </p:nvGraphicFramePr>
        <p:xfrm>
          <a:off x="118542" y="1448746"/>
          <a:ext cx="11728159" cy="4389120"/>
        </p:xfrm>
        <a:graphic>
          <a:graphicData uri="http://schemas.openxmlformats.org/drawingml/2006/table">
            <a:tbl>
              <a:tblPr firstRow="1" firstCol="1" bandRow="1"/>
              <a:tblGrid>
                <a:gridCol w="1175162">
                  <a:extLst>
                    <a:ext uri="{9D8B030D-6E8A-4147-A177-3AD203B41FA5}">
                      <a16:colId xmlns:a16="http://schemas.microsoft.com/office/drawing/2014/main" val="3324218745"/>
                    </a:ext>
                  </a:extLst>
                </a:gridCol>
                <a:gridCol w="2347977">
                  <a:extLst>
                    <a:ext uri="{9D8B030D-6E8A-4147-A177-3AD203B41FA5}">
                      <a16:colId xmlns:a16="http://schemas.microsoft.com/office/drawing/2014/main" val="1755477071"/>
                    </a:ext>
                  </a:extLst>
                </a:gridCol>
                <a:gridCol w="4639660">
                  <a:extLst>
                    <a:ext uri="{9D8B030D-6E8A-4147-A177-3AD203B41FA5}">
                      <a16:colId xmlns:a16="http://schemas.microsoft.com/office/drawing/2014/main" val="4143145486"/>
                    </a:ext>
                  </a:extLst>
                </a:gridCol>
                <a:gridCol w="3565360">
                  <a:extLst>
                    <a:ext uri="{9D8B030D-6E8A-4147-A177-3AD203B41FA5}">
                      <a16:colId xmlns:a16="http://schemas.microsoft.com/office/drawing/2014/main" val="4226171785"/>
                    </a:ext>
                  </a:extLst>
                </a:gridCol>
              </a:tblGrid>
              <a:tr h="548640">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美国</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日本</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西欧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69535515"/>
                  </a:ext>
                </a:extLst>
              </a:tr>
              <a:tr h="384048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原因</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积极拓展世界市场</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应用最新科技成果</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冷战开始后</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美国开始积极扶持日本</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朝鲜战争爆发后</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日本获得了大量军需订单</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日本政府利用当时有利的外部环境</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制定适当的经济政策</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大力引进先进技术</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促进了经济的迅速发展</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第二次世界大战后</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西欧国家凭借原有的工业基础和马歇尔计划的援助</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采用最先进的科学技术成果</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制定恰当的经济发展政策</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05650527"/>
                  </a:ext>
                </a:extLst>
              </a:tr>
            </a:tbl>
          </a:graphicData>
        </a:graphic>
      </p:graphicFrame>
    </p:spTree>
    <p:extLst>
      <p:ext uri="{BB962C8B-B14F-4D97-AF65-F5344CB8AC3E}">
        <p14:creationId xmlns:p14="http://schemas.microsoft.com/office/powerpoint/2010/main" val="27080432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630783330"/>
              </p:ext>
            </p:extLst>
          </p:nvPr>
        </p:nvGraphicFramePr>
        <p:xfrm>
          <a:off x="406574" y="980728"/>
          <a:ext cx="11521279" cy="4817892"/>
        </p:xfrm>
        <a:graphic>
          <a:graphicData uri="http://schemas.openxmlformats.org/drawingml/2006/table">
            <a:tbl>
              <a:tblPr firstRow="1" firstCol="1" bandRow="1"/>
              <a:tblGrid>
                <a:gridCol w="792088">
                  <a:extLst>
                    <a:ext uri="{9D8B030D-6E8A-4147-A177-3AD203B41FA5}">
                      <a16:colId xmlns:a16="http://schemas.microsoft.com/office/drawing/2014/main" val="2544099616"/>
                    </a:ext>
                  </a:extLst>
                </a:gridCol>
                <a:gridCol w="4584509">
                  <a:extLst>
                    <a:ext uri="{9D8B030D-6E8A-4147-A177-3AD203B41FA5}">
                      <a16:colId xmlns:a16="http://schemas.microsoft.com/office/drawing/2014/main" val="3674305131"/>
                    </a:ext>
                  </a:extLst>
                </a:gridCol>
                <a:gridCol w="2642213">
                  <a:extLst>
                    <a:ext uri="{9D8B030D-6E8A-4147-A177-3AD203B41FA5}">
                      <a16:colId xmlns:a16="http://schemas.microsoft.com/office/drawing/2014/main" val="313451977"/>
                    </a:ext>
                  </a:extLst>
                </a:gridCol>
                <a:gridCol w="3502469">
                  <a:extLst>
                    <a:ext uri="{9D8B030D-6E8A-4147-A177-3AD203B41FA5}">
                      <a16:colId xmlns:a16="http://schemas.microsoft.com/office/drawing/2014/main" val="51165852"/>
                    </a:ext>
                  </a:extLst>
                </a:gridCol>
              </a:tblGrid>
              <a:tr h="348151">
                <a:tc>
                  <a:txBody>
                    <a:bodyPr/>
                    <a:lstStyle/>
                    <a:p>
                      <a:pPr algn="ctr" hangingPunct="0">
                        <a:lnSpc>
                          <a:spcPct val="150000"/>
                        </a:lnSpc>
                        <a:spcAft>
                          <a:spcPts val="0"/>
                        </a:spcAf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美国</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3519" marR="435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日本</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3519" marR="435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西欧</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3519" marR="435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8983423"/>
                  </a:ext>
                </a:extLst>
              </a:tr>
              <a:tr h="4177812">
                <a:tc>
                  <a:txBody>
                    <a:bodyPr/>
                    <a:lstStyle/>
                    <a:p>
                      <a:pPr algn="ctr" hangingPunct="0">
                        <a:lnSpc>
                          <a:spcPct val="150000"/>
                        </a:lnSpc>
                        <a:spcAft>
                          <a:spcPts val="0"/>
                        </a:spcAf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表现</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50000"/>
                        </a:lnSpc>
                        <a:spcAft>
                          <a:spcPts val="0"/>
                        </a:spcAft>
                      </a:pP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第二次世界大战后</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美国成为资本主义世界的霸主</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世纪七八十年代</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经济发展速度放缓</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世纪</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90</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年代以后</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出现了以全球化和信息化为特征的</a:t>
                      </a:r>
                      <a:r>
                        <a:rPr lang="en-US" sz="28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新经济</a:t>
                      </a:r>
                      <a:r>
                        <a:rPr lang="en-US" sz="28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3519" marR="435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50000"/>
                        </a:lnSpc>
                        <a:spcAft>
                          <a:spcPts val="0"/>
                        </a:spcAf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1968</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日本成为资本主义世界仅次于美国的第二经济大国</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3519" marR="435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50000"/>
                        </a:lnSpc>
                        <a:spcAft>
                          <a:spcPts val="0"/>
                        </a:spcAf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世纪</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年代初</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各国的工业生产已经基本恢复到甚至超过了战前水平。</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世纪</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a:t>
                      </a:r>
                      <a:r>
                        <a:rPr lang="en-US" sz="28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70</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年代</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西欧经济持续繁荣</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3519" marR="435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21872612"/>
                  </a:ext>
                </a:extLst>
              </a:tr>
            </a:tbl>
          </a:graphicData>
        </a:graphic>
      </p:graphicFrame>
    </p:spTree>
    <p:extLst>
      <p:ext uri="{BB962C8B-B14F-4D97-AF65-F5344CB8AC3E}">
        <p14:creationId xmlns:p14="http://schemas.microsoft.com/office/powerpoint/2010/main" val="2846419593"/>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rtlCol="0" anchor="ctr" anchorCtr="0" compatLnSpc="1">
        <a:prstTxWarp prst="textNoShape">
          <a:avLst/>
        </a:prstTxWarp>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itchFamily="18"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1021</TotalTime>
  <Words>977</Words>
  <Application>Microsoft Office PowerPoint</Application>
  <PresentationFormat>自定义</PresentationFormat>
  <Paragraphs>83</Paragraphs>
  <Slides>16</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16</vt:i4>
      </vt:variant>
    </vt:vector>
  </HeadingPairs>
  <TitlesOfParts>
    <vt:vector size="23"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299</cp:revision>
  <dcterms:created xsi:type="dcterms:W3CDTF">2020-11-06T05:24:40Z</dcterms:created>
  <dcterms:modified xsi:type="dcterms:W3CDTF">2024-12-15T14:00:30Z</dcterms:modified>
</cp:coreProperties>
</file>